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80" r:id="rId16"/>
    <p:sldId id="281" r:id="rId17"/>
    <p:sldId id="265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5DFFA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60"/>
  </p:normalViewPr>
  <p:slideViewPr>
    <p:cSldViewPr>
      <p:cViewPr varScale="1">
        <p:scale>
          <a:sx n="69" d="100"/>
          <a:sy n="69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C9BB-B6A5-4173-BA5F-7F723EE4B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41096-CB8E-44CA-B028-47819365BF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7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004CF-72F4-4D46-A95E-7B170E946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0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C0F8-DD96-475E-BAAC-27B0F213DA75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36B5-6FE7-450F-B4B6-8F2997CF1D44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2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94EB-93A1-42E8-963F-40243A31A769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385A-6B5A-4D1C-8BD0-54C3B4AC1F04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9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1EEE-CE8D-4B5C-A858-EC9CF700FCBE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594D-67CD-44EF-8A76-B8A7A48BD86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19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E937-333E-456A-BD0B-5F697B04C6B8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BBB71-C0BC-4F32-B42A-01C039A5692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1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F0D34-11E5-4E93-922F-409C75D4CA59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F1EDB-620A-4CB7-B791-22DA93039D07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76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04C1-46F9-4C8B-9438-5B8A5B90E01D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9551-FD33-4D1C-A1F4-A244E0243085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2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0882-BCBD-4865-8147-66E08B46E726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FC50-9F69-41AF-8C23-80A4273EB830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1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AA437-58AD-4088-83B8-75C168F862A3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9E40-4A12-400D-AF4B-F4293A8F5FE6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8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1482-C6E2-469A-8321-84E74C7DBB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648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D07-1E6C-489F-BE82-9A76B1BCE7D1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5E94-E094-4C64-8C69-EB2D82CEE4DC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5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CD73-3286-4B33-906D-999173A4AB82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9B2C0-8E60-4B20-A12E-A9E09F83E9DD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2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9DAFD-444B-487E-96C6-18CEE06F40BF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E3B63-C6D8-4A22-ACAB-7E797A9D6C87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7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1C440-D475-4302-A29C-B3EAE3B3BE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5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604E2-57A5-4384-9DEC-8FAF09A510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6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06EA-DAD9-4F96-99F1-C545CF50C1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6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017D-5080-483D-B55C-1C3B510322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9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97B4-4B71-4FC1-AE8F-C14216418C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3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E787-02CD-4901-A5E4-D57EC6559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13BD-4FC2-4E82-945E-8BB75E92C2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1C89B6-DF4C-4BAB-8E13-BCFF29979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BE373E1E-7D59-4D80-A8C1-8066A5773A75}" type="datetimeFigureOut">
              <a:rPr lang="ru-RU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05.05.2017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CCC893FC-BC10-4FAE-AA60-7B3954EB9DB0}" type="slidenum">
              <a:rPr lang="ru-RU">
                <a:solidFill>
                  <a:srgbClr val="000000">
                    <a:tint val="75000"/>
                  </a:srgbClr>
                </a:solidFill>
              </a:rPr>
              <a:pPr eaLnBrk="1" hangingPunct="1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image/2400px/svg_to_png/98395/1290806188.png" TargetMode="External"/><Relationship Id="rId3" Type="http://schemas.openxmlformats.org/officeDocument/2006/relationships/hyperlink" Target="http://pddfaq.ru/wp-content/uploads/2015/12/4359cd87ae6edc33e82c3f70bae906d0.png" TargetMode="External"/><Relationship Id="rId7" Type="http://schemas.openxmlformats.org/officeDocument/2006/relationships/hyperlink" Target="http://psudoterad.ru/img/picture/May/31/a21200197a88a4146570051041c1b7bf/6.jpg" TargetMode="External"/><Relationship Id="rId2" Type="http://schemas.openxmlformats.org/officeDocument/2006/relationships/hyperlink" Target="http://www.wikisec.ru/images/thumb/c/ce/Ryb-colorwheel.svg/1080px-Ryb-colorwheel.sv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sagence.com/z_4647/images/pho_mag-redim1600/tya_a_danger/ab3a.gif" TargetMode="External"/><Relationship Id="rId5" Type="http://schemas.openxmlformats.org/officeDocument/2006/relationships/hyperlink" Target="http://&#1077;&#1074;&#1088;&#1086;21&#1074;&#1077;&#1082;.&#1088;&#1092;/wp-content/uploads/2015/03/1_17_iskusstvennaya_nerovnost.png" TargetMode="External"/><Relationship Id="rId10" Type="http://schemas.openxmlformats.org/officeDocument/2006/relationships/image" Target="../media/image3.gif"/><Relationship Id="rId4" Type="http://schemas.openxmlformats.org/officeDocument/2006/relationships/hyperlink" Target="http://autograder.ru.mastertest.ru/upload/image/price/9_dor_obor/07_DorZn/26.gif" TargetMode="Externa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3.proshkolu.ru/content/media/pic/std/2000000/1630000/1629141" TargetMode="External"/><Relationship Id="rId3" Type="http://schemas.openxmlformats.org/officeDocument/2006/relationships/hyperlink" Target="http://s016.radikal.ru/i337/1011/fb/52ac13fd3034t.jpg" TargetMode="External"/><Relationship Id="rId7" Type="http://schemas.openxmlformats.org/officeDocument/2006/relationships/hyperlink" Target="http://bprime.by/uploads/wiki/fbhs26wojllxkebnlzqagzqvq_1493235908.jpg" TargetMode="External"/><Relationship Id="rId12" Type="http://schemas.openxmlformats.org/officeDocument/2006/relationships/slide" Target="slide2.xml"/><Relationship Id="rId2" Type="http://schemas.openxmlformats.org/officeDocument/2006/relationships/hyperlink" Target="http://www.avtodorflot.ru/media/big/3.20_kopi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previsite.com/still/A58493F7-F7A5-ED56-4B0E-8A87FCDC96BF.jpg" TargetMode="External"/><Relationship Id="rId11" Type="http://schemas.openxmlformats.org/officeDocument/2006/relationships/hyperlink" Target="http://ural-pc.ru/image/cache/data/tovar/znaki/gl_doroga-1000x1000.png" TargetMode="External"/><Relationship Id="rId5" Type="http://schemas.openxmlformats.org/officeDocument/2006/relationships/hyperlink" Target="http://nsportal.ru/detskii-sad/vospitatelnaya-rabota/2014/03/20/zagadki-v-stikhakh-pro-dorozhnye-znaki" TargetMode="External"/><Relationship Id="rId10" Type="http://schemas.openxmlformats.org/officeDocument/2006/relationships/hyperlink" Target="http://img1.liveinternet.ru/images/attach/c/4/81/193/81193217_e_2.png" TargetMode="External"/><Relationship Id="rId4" Type="http://schemas.openxmlformats.org/officeDocument/2006/relationships/hyperlink" Target="http://savepic.org/5168608.png" TargetMode="External"/><Relationship Id="rId9" Type="http://schemas.openxmlformats.org/officeDocument/2006/relationships/hyperlink" Target="http://img-fotki.yandex.ru/get/6522/127850699.ba/0_9b7be_d3c65370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12.png"/><Relationship Id="rId4" Type="http://schemas.openxmlformats.org/officeDocument/2006/relationships/slide" Target="slide4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2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2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4744"/>
            <a:ext cx="8280400" cy="1470025"/>
          </a:xfrm>
        </p:spPr>
        <p:txBody>
          <a:bodyPr anchor="ctr"/>
          <a:lstStyle/>
          <a:p>
            <a:pPr eaLnBrk="1" hangingPunct="1"/>
            <a:r>
              <a:rPr lang="ru-RU" altLang="be-BY" sz="10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Дорожные знаки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9363" y="3481184"/>
            <a:ext cx="6624637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be-BY" sz="4400" b="1" dirty="0" smtClean="0">
                <a:latin typeface="Monotype Corsiva" panose="03010101010201010101" pitchFamily="66" charset="0"/>
              </a:rPr>
              <a:t>Дидактическая игра</a:t>
            </a: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933825"/>
            <a:ext cx="1712912" cy="22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5818188"/>
            <a:ext cx="91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одзаголовок 2"/>
          <p:cNvSpPr txBox="1">
            <a:spLocks/>
          </p:cNvSpPr>
          <p:nvPr/>
        </p:nvSpPr>
        <p:spPr bwMode="auto">
          <a:xfrm>
            <a:off x="2555241" y="4416137"/>
            <a:ext cx="4640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be-BY" altLang="be-BY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Кречко Татьяна Анатольевна,</a:t>
            </a:r>
          </a:p>
          <a:p>
            <a:pPr algn="ctr" eaLnBrk="1" hangingPunct="1">
              <a:buFontTx/>
              <a:buNone/>
            </a:pPr>
            <a:r>
              <a:rPr lang="be-BY" altLang="be-BY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pPr algn="ctr" eaLnBrk="1" hangingPunct="1">
              <a:buFontTx/>
              <a:buNone/>
            </a:pPr>
            <a:r>
              <a:rPr lang="be-BY" altLang="be-BY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учреждения образования</a:t>
            </a:r>
          </a:p>
          <a:p>
            <a:pPr algn="ctr" eaLnBrk="1" hangingPunct="1">
              <a:buFontTx/>
              <a:buNone/>
            </a:pPr>
            <a:r>
              <a:rPr lang="be-BY" altLang="be-BY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«Ольховская средняя школа»</a:t>
            </a:r>
          </a:p>
          <a:p>
            <a:pPr algn="ctr" eaLnBrk="1" hangingPunct="1">
              <a:buFontTx/>
              <a:buNone/>
            </a:pPr>
            <a:r>
              <a:rPr lang="be-BY" altLang="be-BY" sz="1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be-BY" altLang="be-BY" sz="1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altLang="be-BY" sz="1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ведения 1">
            <a:hlinkClick r:id="rId5" action="ppaction://hlinksldjump" highlightClick="1"/>
          </p:cNvPr>
          <p:cNvSpPr/>
          <p:nvPr/>
        </p:nvSpPr>
        <p:spPr>
          <a:xfrm>
            <a:off x="8459788" y="104775"/>
            <a:ext cx="576262" cy="568325"/>
          </a:xfrm>
          <a:prstGeom prst="actionButtonInformation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1686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81041" y="4581531"/>
            <a:ext cx="1707132" cy="219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3017914" y="657225"/>
            <a:ext cx="490794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Где ведут ступеньки вниз,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Ты спускайся, не ленись.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Знать обязан пешеход: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Тут …?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11276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439439" y="3568237"/>
            <a:ext cx="29277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</a:p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«Подземный пешеходный переход»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s://arhivurokov.ru/kopilka/uploads/user_file_55f1239d87863/viktorina-dlia-dietiei-podghotovitiel-noi-k-shkolie-ghruppy-po-pravilam-biezopasnogho-dvizhieniia-na-ulitsie-pravila-dorozhnyie-vazhny-pravila-dorozhnyie-nuzhny_2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26" y="4198275"/>
            <a:ext cx="1684928" cy="16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830642" y="3895725"/>
            <a:ext cx="2404594" cy="2312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7" descr="1629141-81a24790b1e275f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81193217_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112911" y="4408338"/>
            <a:ext cx="1731236" cy="2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1"/>
          <p:cNvSpPr txBox="1">
            <a:spLocks noChangeArrowheads="1"/>
          </p:cNvSpPr>
          <p:nvPr/>
        </p:nvSpPr>
        <p:spPr bwMode="auto">
          <a:xfrm>
            <a:off x="3166978" y="657225"/>
            <a:ext cx="47665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Знак любителей обгона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Объявляет вне закона.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В этом месте, сразу ясно,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Обгонять других опасно!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12300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439439" y="3568237"/>
            <a:ext cx="29277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«Обгон </a:t>
            </a:r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запрещен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http://www.avtodorflot.ru/media/big/3.20_kopi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r="14122"/>
          <a:stretch/>
        </p:blipFill>
        <p:spPr bwMode="auto">
          <a:xfrm>
            <a:off x="3890447" y="3895724"/>
            <a:ext cx="2231470" cy="22286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782356" y="3779710"/>
            <a:ext cx="2447649" cy="24606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7" descr="1629141-81a24790b1e275f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81193217_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251520" y="4571209"/>
            <a:ext cx="1627224" cy="20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2397388" y="657225"/>
            <a:ext cx="60780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Здесь машину не грузи,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Не паркуй, не тормози.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Этот знак всем говорит: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"Тот не прав, кто здесь стоит!"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13324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439439" y="3568237"/>
            <a:ext cx="292777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«остановка запрещена»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http://savepic.org/516860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05" y="4036461"/>
            <a:ext cx="2128354" cy="21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808136" y="3874564"/>
            <a:ext cx="2396091" cy="2326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7" descr="1629141-81a24790b1e275f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81193217_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76996" y="4581531"/>
            <a:ext cx="1627224" cy="20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2711261" y="595313"/>
            <a:ext cx="56391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Я знаток дорожных правил, </a:t>
            </a:r>
            <a:endParaRPr lang="ru-RU" altLang="be-BY" sz="30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be-BY" sz="3000" b="1" dirty="0" smtClean="0">
                <a:solidFill>
                  <a:schemeClr val="bg1"/>
                </a:solidFill>
              </a:rPr>
              <a:t>Я </a:t>
            </a:r>
            <a:r>
              <a:rPr lang="ru-RU" altLang="be-BY" sz="3000" b="1" dirty="0">
                <a:solidFill>
                  <a:schemeClr val="bg1"/>
                </a:solidFill>
              </a:rPr>
              <a:t>машину здесь поставил, </a:t>
            </a:r>
            <a:endParaRPr lang="ru-RU" altLang="be-BY" sz="30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be-BY" sz="3000" b="1" dirty="0" smtClean="0">
                <a:solidFill>
                  <a:schemeClr val="bg1"/>
                </a:solidFill>
              </a:rPr>
              <a:t>На </a:t>
            </a:r>
            <a:r>
              <a:rPr lang="ru-RU" altLang="be-BY" sz="3000" b="1" dirty="0">
                <a:solidFill>
                  <a:schemeClr val="bg1"/>
                </a:solidFill>
              </a:rPr>
              <a:t>площадку у ограды — </a:t>
            </a:r>
            <a:endParaRPr lang="ru-RU" altLang="be-BY" sz="30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be-BY" sz="3000" b="1" dirty="0" smtClean="0">
                <a:solidFill>
                  <a:schemeClr val="bg1"/>
                </a:solidFill>
              </a:rPr>
              <a:t>Отдыхать </a:t>
            </a:r>
            <a:r>
              <a:rPr lang="ru-RU" altLang="be-BY" sz="3000" b="1" dirty="0">
                <a:solidFill>
                  <a:schemeClr val="bg1"/>
                </a:solidFill>
              </a:rPr>
              <a:t>ей тоже надо</a:t>
            </a:r>
            <a:r>
              <a:rPr lang="ru-RU" altLang="be-BY" sz="3000" b="1" dirty="0" smtClean="0">
                <a:solidFill>
                  <a:schemeClr val="bg1"/>
                </a:solidFill>
              </a:rPr>
              <a:t>.</a:t>
            </a:r>
            <a:endParaRPr lang="ru-RU" altLang="be-BY" sz="30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14348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439439" y="3568237"/>
            <a:ext cx="29277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«Место стоянки»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http://www.unterwegs-in-spandau.de/gallery/zeichen-und-symbole/parkplatz-parking-site-1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92" y="4242622"/>
            <a:ext cx="1590618" cy="159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765227" y="3819400"/>
            <a:ext cx="2481908" cy="24370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7" descr="1629141-81a24790b1e275f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81193217_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110176" y="4437112"/>
            <a:ext cx="1707132" cy="219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2575375" y="534487"/>
            <a:ext cx="58617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Знак повесили с рассветом, </a:t>
            </a:r>
            <a:endParaRPr lang="ru-RU" altLang="be-BY" sz="30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be-BY" sz="3000" b="1" dirty="0" smtClean="0">
                <a:solidFill>
                  <a:schemeClr val="bg1"/>
                </a:solidFill>
              </a:rPr>
              <a:t>Чтобы </a:t>
            </a:r>
            <a:r>
              <a:rPr lang="ru-RU" altLang="be-BY" sz="3000" b="1" dirty="0">
                <a:solidFill>
                  <a:schemeClr val="bg1"/>
                </a:solidFill>
              </a:rPr>
              <a:t>каждый знал об этом: </a:t>
            </a:r>
            <a:endParaRPr lang="ru-RU" altLang="be-BY" sz="30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be-BY" sz="3000" b="1" dirty="0" smtClean="0">
                <a:solidFill>
                  <a:schemeClr val="bg1"/>
                </a:solidFill>
              </a:rPr>
              <a:t>Здесь </a:t>
            </a:r>
            <a:r>
              <a:rPr lang="ru-RU" altLang="be-BY" sz="3000" b="1" dirty="0">
                <a:solidFill>
                  <a:schemeClr val="bg1"/>
                </a:solidFill>
              </a:rPr>
              <a:t>ремонт идёт дороги — </a:t>
            </a:r>
            <a:endParaRPr lang="ru-RU" altLang="be-BY" sz="3000" b="1" dirty="0" smtClean="0">
              <a:solidFill>
                <a:schemeClr val="bg1"/>
              </a:solidFill>
            </a:endParaRPr>
          </a:p>
          <a:p>
            <a:pPr algn="ctr"/>
            <a:r>
              <a:rPr lang="ru-RU" altLang="be-BY" sz="3000" b="1" dirty="0" smtClean="0">
                <a:solidFill>
                  <a:schemeClr val="bg1"/>
                </a:solidFill>
              </a:rPr>
              <a:t>Берегите </a:t>
            </a:r>
            <a:r>
              <a:rPr lang="ru-RU" altLang="be-BY" sz="3000" b="1" dirty="0">
                <a:solidFill>
                  <a:schemeClr val="bg1"/>
                </a:solidFill>
              </a:rPr>
              <a:t>свои ноги</a:t>
            </a:r>
            <a:r>
              <a:rPr lang="ru-RU" altLang="be-BY" sz="3000" b="1" dirty="0" smtClean="0">
                <a:solidFill>
                  <a:schemeClr val="bg1"/>
                </a:solidFill>
              </a:rPr>
              <a:t>!</a:t>
            </a:r>
            <a:endParaRPr lang="ru-RU" altLang="be-BY" sz="30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15372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39439" y="3568237"/>
            <a:ext cx="292777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«Ремонтные работы»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bprime.by/uploads/wiki/fbhs26wojllxkebnlzqagzqvq_149323590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4015474" y="3900800"/>
            <a:ext cx="1981415" cy="1827864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765228" y="3823132"/>
            <a:ext cx="2481908" cy="24295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7" descr="1629141-81a24790b1e275f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81193217_e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4" descr="1629141-81a24790b1e275f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924944"/>
            <a:ext cx="2897187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6842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4" descr="81193217_e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76" y="3446334"/>
            <a:ext cx="2278062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121126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8413"/>
            <a:ext cx="138906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14033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76250"/>
            <a:ext cx="12842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1281113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12509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84313"/>
            <a:ext cx="17145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3582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shebstvo_prevraschenie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179387" y="628650"/>
            <a:ext cx="8964613" cy="638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700" dirty="0">
                <a:hlinkClick r:id="rId2"/>
              </a:rPr>
              <a:t>http://easyen.ru/load/nachalnykh/igra/interaktivnaja_igra_igraem_so_smesharikami/217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be-BY" sz="1700" dirty="0">
                <a:hlinkClick r:id="rId2"/>
              </a:rPr>
              <a:t>-1-0-33338 - фон презентации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be-BY" sz="1700" dirty="0" smtClean="0">
                <a:hlinkClick r:id="rId2"/>
              </a:rPr>
              <a:t>http</a:t>
            </a:r>
            <a:r>
              <a:rPr lang="de-DE" altLang="be-BY" sz="1700" dirty="0">
                <a:hlinkClick r:id="rId2"/>
              </a:rPr>
              <a:t>://www.wikisec.ru/images/thumb/c/ce/Ryb-colorwheel.svg/1080px-Ryb-colorwheel.svg.png</a:t>
            </a:r>
            <a:r>
              <a:rPr lang="ru-RU" altLang="be-BY" sz="1700" dirty="0"/>
              <a:t> </a:t>
            </a:r>
            <a:r>
              <a:rPr lang="de-DE" altLang="be-BY" sz="1700" dirty="0"/>
              <a:t>- </a:t>
            </a:r>
            <a:r>
              <a:rPr lang="ru-RU" altLang="be-BY" sz="1700" dirty="0"/>
              <a:t>тарелка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be-BY" sz="1700" dirty="0">
                <a:hlinkClick r:id="rId3"/>
              </a:rPr>
              <a:t>http://</a:t>
            </a:r>
            <a:r>
              <a:rPr lang="de-DE" altLang="be-BY" sz="1700" dirty="0" smtClean="0">
                <a:hlinkClick r:id="rId3"/>
              </a:rPr>
              <a:t>pddfaq.ru/wp-content/uploads/2015/12/4359cd87ae6edc33e82c3f70bae906d0.png</a:t>
            </a:r>
            <a:r>
              <a:rPr lang="ru-RU" altLang="be-BY" sz="1700" dirty="0" smtClean="0"/>
              <a:t> – знак «Движение запрещено»</a:t>
            </a:r>
            <a:endParaRPr lang="ru-RU" altLang="be-BY" sz="17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be-BY" sz="1700" dirty="0">
                <a:hlinkClick r:id="rId4"/>
              </a:rPr>
              <a:t>http://</a:t>
            </a:r>
            <a:r>
              <a:rPr lang="de-DE" altLang="be-BY" sz="1700" dirty="0" smtClean="0">
                <a:hlinkClick r:id="rId4"/>
              </a:rPr>
              <a:t>autograder.ru.mastertest.ru/upload/image/price/9_dor_obor/07_DorZn/26.gif</a:t>
            </a:r>
            <a:r>
              <a:rPr lang="ru-RU" altLang="be-BY" sz="1700" dirty="0" smtClean="0"/>
              <a:t> - знак «Пешеходный переход»</a:t>
            </a:r>
            <a:endParaRPr lang="ru-RU" altLang="be-BY" sz="17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be-BY" sz="1700" dirty="0">
                <a:hlinkClick r:id="rId5"/>
              </a:rPr>
              <a:t>http://xn--21-dlccle9a1ar.xn--</a:t>
            </a:r>
            <a:r>
              <a:rPr lang="de-DE" altLang="be-BY" sz="1700" dirty="0" smtClean="0">
                <a:hlinkClick r:id="rId5"/>
              </a:rPr>
              <a:t>p1ai/wp-content/uploads/2015/03/1_17_iskusstvennaya_nerovnost.png</a:t>
            </a:r>
            <a:r>
              <a:rPr lang="ru-RU" altLang="be-BY" sz="1700" dirty="0" smtClean="0"/>
              <a:t> – знак «</a:t>
            </a:r>
            <a:r>
              <a:rPr lang="ru-RU" altLang="be-BY" sz="1700" dirty="0"/>
              <a:t>Н</a:t>
            </a:r>
            <a:r>
              <a:rPr lang="ru-RU" altLang="be-BY" sz="1700" dirty="0" smtClean="0"/>
              <a:t>еровная дорога»</a:t>
            </a:r>
            <a:endParaRPr lang="ru-RU" altLang="be-BY" sz="17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be-BY" sz="1700" dirty="0">
                <a:hlinkClick r:id="rId6"/>
              </a:rPr>
              <a:t>http://</a:t>
            </a:r>
            <a:r>
              <a:rPr lang="de-DE" altLang="be-BY" sz="1700" dirty="0" smtClean="0">
                <a:hlinkClick r:id="rId6"/>
              </a:rPr>
              <a:t>atsagence.com/z_4647/images/pho_mag-redim1600/tya_a_danger/ab3a.gif</a:t>
            </a:r>
            <a:r>
              <a:rPr lang="ru-RU" altLang="be-BY" sz="1700" dirty="0" smtClean="0"/>
              <a:t> - знак «Уступи дорогу»</a:t>
            </a:r>
            <a:endParaRPr lang="ru-RU" altLang="be-BY" sz="17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be-BY" sz="1700" dirty="0">
                <a:hlinkClick r:id="rId7"/>
              </a:rPr>
              <a:t>http://</a:t>
            </a:r>
            <a:r>
              <a:rPr lang="de-DE" altLang="be-BY" sz="1700" dirty="0" smtClean="0">
                <a:hlinkClick r:id="rId7"/>
              </a:rPr>
              <a:t>psudoterad.ru/img/picture/May/31/a21200197a88a4146570051041c1b7bf/6.jpg</a:t>
            </a:r>
            <a:r>
              <a:rPr lang="ru-RU" altLang="be-BY" sz="1700" dirty="0" smtClean="0"/>
              <a:t> – Знак «Место остановки автобуса»</a:t>
            </a:r>
            <a:endParaRPr lang="ru-RU" altLang="be-BY" sz="17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be-BY" sz="1700" dirty="0">
                <a:hlinkClick r:id="rId8"/>
              </a:rPr>
              <a:t>https://yandex.by/images/search?text=%</a:t>
            </a:r>
            <a:r>
              <a:rPr lang="de-DE" altLang="be-BY" sz="1700" dirty="0" smtClean="0">
                <a:hlinkClick r:id="rId8"/>
              </a:rPr>
              <a:t>D0%B7%D0%BD%D0%B0%D0%BA%20%D0%9F%D0%BE%D0%B4%D0%B7%D0%B5%D0%BC%D0%BD%D1%8B%D0%B9%20%D0%BF%D0%B5%D1%88%D0%B5%D1%85%D0%BE%D0%B4%D0%BD%D1%8B%D0%B9%20%D0%BF%D0%B5%D1%80%D0%B5%D1%85%D0%BE%D0%B4%20%D0%BF%D1%80%D0%BE%D0%B7%D1%80%D0%B0%D1%87%D0%BD%D1%8B%D0%B9%20%D1%84%D0%BE%D0%BD&amp;img_url=https%3A%2F%2Fupload.wikimedia.org%2Fwikipedia%2Fcommons%2Fthumb%2F2%2F25%2FUkraine_road_sign_5.36.1.gif%2F240px-Ukraine_road_sign_5.36.1.gif&amp;pos=0&amp;rpt=simage&amp;lr=10274</a:t>
            </a:r>
            <a:r>
              <a:rPr lang="ru-RU" altLang="be-BY" sz="1700" dirty="0" smtClean="0"/>
              <a:t> – знак «Подземный пешеходный переход»</a:t>
            </a:r>
            <a:endParaRPr lang="ru-RU" altLang="be-BY" sz="17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be-BY" sz="1800" dirty="0"/>
          </a:p>
        </p:txBody>
      </p:sp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059113" y="-79375"/>
            <a:ext cx="3470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be-BY" sz="4000" b="1">
                <a:solidFill>
                  <a:srgbClr val="007A37"/>
                </a:solidFill>
                <a:latin typeface="Monotype Corsiva" panose="03010101010201010101" pitchFamily="66" charset="0"/>
              </a:rPr>
              <a:t>ИСТОЧНИКИ:</a:t>
            </a:r>
          </a:p>
        </p:txBody>
      </p:sp>
      <p:pic>
        <p:nvPicPr>
          <p:cNvPr id="16389" name="Рисунок 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6092825"/>
            <a:ext cx="7080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328613" y="404813"/>
            <a:ext cx="878363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be-BY" dirty="0">
                <a:hlinkClick r:id="rId2"/>
              </a:rPr>
              <a:t>http://</a:t>
            </a:r>
            <a:r>
              <a:rPr lang="de-DE" altLang="be-BY" dirty="0" smtClean="0">
                <a:hlinkClick r:id="rId2"/>
              </a:rPr>
              <a:t>www.avtodorflot.ru/media/big/3.20_kopia.jpg</a:t>
            </a:r>
            <a:r>
              <a:rPr lang="ru-RU" altLang="be-BY" dirty="0" smtClean="0"/>
              <a:t> - Знак «Обгон запрещен»</a:t>
            </a:r>
            <a:endParaRPr lang="ru-RU" altLang="be-BY" dirty="0"/>
          </a:p>
          <a:p>
            <a:pPr eaLnBrk="1" hangingPunct="1"/>
            <a:r>
              <a:rPr lang="de-DE" altLang="be-BY" dirty="0" smtClean="0">
                <a:hlinkClick r:id="rId3"/>
              </a:rPr>
              <a:t>http</a:t>
            </a:r>
            <a:r>
              <a:rPr lang="de-DE" altLang="be-BY" dirty="0">
                <a:hlinkClick r:id="rId3"/>
              </a:rPr>
              <a:t>://s016.radikal.ru/i337/1011/fb/52ac13fd3034t.jpg</a:t>
            </a:r>
            <a:r>
              <a:rPr lang="ru-RU" altLang="be-BY" dirty="0"/>
              <a:t> - </a:t>
            </a:r>
            <a:r>
              <a:rPr lang="ru-RU" altLang="be-BY" dirty="0" smtClean="0"/>
              <a:t>яблоко</a:t>
            </a:r>
          </a:p>
          <a:p>
            <a:pPr eaLnBrk="1" hangingPunct="1"/>
            <a:r>
              <a:rPr lang="de-DE" altLang="be-BY" dirty="0">
                <a:hlinkClick r:id="rId4"/>
              </a:rPr>
              <a:t>http://</a:t>
            </a:r>
            <a:r>
              <a:rPr lang="de-DE" altLang="be-BY" dirty="0" smtClean="0">
                <a:hlinkClick r:id="rId4"/>
              </a:rPr>
              <a:t>savepic.org/5168608.png</a:t>
            </a:r>
            <a:r>
              <a:rPr lang="ru-RU" altLang="be-BY" dirty="0" smtClean="0"/>
              <a:t> - знак «Остановка запрещена»</a:t>
            </a:r>
          </a:p>
          <a:p>
            <a:pPr eaLnBrk="1" hangingPunct="1"/>
            <a:r>
              <a:rPr lang="de-DE" altLang="be-BY" dirty="0">
                <a:hlinkClick r:id="rId5"/>
              </a:rPr>
              <a:t>http://</a:t>
            </a:r>
            <a:r>
              <a:rPr lang="de-DE" altLang="be-BY" dirty="0" smtClean="0">
                <a:hlinkClick r:id="rId5"/>
              </a:rPr>
              <a:t>nsportal.ru/detskii-sad/vospitatelnaya-rabota/2014/03/20/zagadki-v-stikhakh-pro-dorozhnye-znaki</a:t>
            </a:r>
            <a:r>
              <a:rPr lang="ru-RU" altLang="be-BY" dirty="0" smtClean="0"/>
              <a:t> - загадки</a:t>
            </a:r>
          </a:p>
          <a:p>
            <a:pPr eaLnBrk="1" hangingPunct="1"/>
            <a:r>
              <a:rPr lang="de-DE" altLang="be-BY" dirty="0">
                <a:hlinkClick r:id="rId6"/>
              </a:rPr>
              <a:t>http://</a:t>
            </a:r>
            <a:r>
              <a:rPr lang="de-DE" altLang="be-BY" dirty="0" smtClean="0">
                <a:hlinkClick r:id="rId6"/>
              </a:rPr>
              <a:t>media.previsite.com/still/A58493F7-F7A5-ED56-4B0E-8A87FCDC96BF.jpg</a:t>
            </a:r>
            <a:r>
              <a:rPr lang="ru-RU" altLang="be-BY" dirty="0" smtClean="0"/>
              <a:t> - знак «Место стоянки»</a:t>
            </a:r>
          </a:p>
          <a:p>
            <a:pPr eaLnBrk="1" hangingPunct="1"/>
            <a:r>
              <a:rPr lang="de-DE" altLang="be-BY" dirty="0">
                <a:hlinkClick r:id="rId7"/>
              </a:rPr>
              <a:t>http://</a:t>
            </a:r>
            <a:r>
              <a:rPr lang="de-DE" altLang="be-BY" dirty="0" smtClean="0">
                <a:hlinkClick r:id="rId7"/>
              </a:rPr>
              <a:t>bprime.by/uploads/wiki/fbhs26wojllxkebnlzqagzqvq_1493235908.jpg</a:t>
            </a:r>
            <a:r>
              <a:rPr lang="ru-RU" altLang="be-BY" dirty="0" smtClean="0"/>
              <a:t> - Знак «Ремонтные работы»</a:t>
            </a:r>
          </a:p>
          <a:p>
            <a:pPr eaLnBrk="1" hangingPunct="1"/>
            <a:r>
              <a:rPr lang="de-DE" altLang="be-BY" dirty="0">
                <a:hlinkClick r:id="rId8"/>
              </a:rPr>
              <a:t>http://</a:t>
            </a:r>
            <a:r>
              <a:rPr lang="de-DE" altLang="be-BY" dirty="0" smtClean="0">
                <a:hlinkClick r:id="rId8"/>
              </a:rPr>
              <a:t>img3.proshkolu.ru/content/media/pic/std/2000000/1630000/1629141</a:t>
            </a:r>
            <a:r>
              <a:rPr lang="ru-RU" altLang="be-BY" dirty="0" smtClean="0"/>
              <a:t> </a:t>
            </a:r>
            <a:r>
              <a:rPr lang="de-DE" altLang="be-BY" dirty="0" smtClean="0"/>
              <a:t>-81a24790b1e275fb.png </a:t>
            </a:r>
            <a:r>
              <a:rPr lang="de-DE" altLang="be-BY" dirty="0"/>
              <a:t>- </a:t>
            </a:r>
            <a:r>
              <a:rPr lang="ru-RU" altLang="be-BY" dirty="0"/>
              <a:t>Кар-</a:t>
            </a:r>
            <a:r>
              <a:rPr lang="ru-RU" altLang="be-BY" dirty="0" err="1"/>
              <a:t>Карыч</a:t>
            </a:r>
            <a:r>
              <a:rPr lang="ru-RU" altLang="be-BY" dirty="0"/>
              <a:t> 1</a:t>
            </a:r>
          </a:p>
          <a:p>
            <a:pPr eaLnBrk="1" hangingPunct="1"/>
            <a:r>
              <a:rPr lang="de-DE" altLang="be-BY" dirty="0">
                <a:hlinkClick r:id="rId9"/>
              </a:rPr>
              <a:t>http://</a:t>
            </a:r>
            <a:r>
              <a:rPr lang="de-DE" altLang="be-BY" dirty="0" smtClean="0">
                <a:hlinkClick r:id="rId9"/>
              </a:rPr>
              <a:t>img-fotki.yandex.ru/get/6522/127850699.ba/0_9b7be_d3c65370_XL</a:t>
            </a:r>
            <a:r>
              <a:rPr lang="ru-RU" altLang="be-BY" dirty="0" smtClean="0"/>
              <a:t> </a:t>
            </a:r>
            <a:r>
              <a:rPr lang="de-DE" altLang="be-BY" dirty="0" smtClean="0"/>
              <a:t>- </a:t>
            </a:r>
            <a:r>
              <a:rPr lang="ru-RU" altLang="be-BY" dirty="0"/>
              <a:t>Кар-</a:t>
            </a:r>
            <a:r>
              <a:rPr lang="ru-RU" altLang="be-BY" dirty="0" err="1"/>
              <a:t>Карыч</a:t>
            </a:r>
            <a:r>
              <a:rPr lang="ru-RU" altLang="be-BY" dirty="0"/>
              <a:t> </a:t>
            </a:r>
            <a:r>
              <a:rPr lang="ru-RU" altLang="be-BY" dirty="0" smtClean="0"/>
              <a:t>2</a:t>
            </a:r>
          </a:p>
          <a:p>
            <a:pPr eaLnBrk="1" hangingPunct="1"/>
            <a:r>
              <a:rPr lang="de-DE" altLang="be-BY" dirty="0">
                <a:hlinkClick r:id="rId10"/>
              </a:rPr>
              <a:t>http://</a:t>
            </a:r>
            <a:r>
              <a:rPr lang="de-DE" altLang="be-BY" dirty="0" smtClean="0">
                <a:hlinkClick r:id="rId10"/>
              </a:rPr>
              <a:t>img1.liveinternet.ru/images/attach/c/4/81/193/81193217_e_2.png</a:t>
            </a:r>
            <a:r>
              <a:rPr lang="ru-RU" altLang="be-BY" dirty="0" smtClean="0"/>
              <a:t> </a:t>
            </a:r>
            <a:r>
              <a:rPr lang="de-DE" altLang="be-BY" dirty="0" smtClean="0"/>
              <a:t>- </a:t>
            </a:r>
            <a:r>
              <a:rPr lang="ru-RU" altLang="be-BY" dirty="0" smtClean="0"/>
              <a:t>ёж</a:t>
            </a:r>
          </a:p>
          <a:p>
            <a:pPr eaLnBrk="1" hangingPunct="1"/>
            <a:r>
              <a:rPr lang="de-DE" altLang="be-BY" dirty="0">
                <a:hlinkClick r:id="rId11"/>
              </a:rPr>
              <a:t>http://</a:t>
            </a:r>
            <a:r>
              <a:rPr lang="de-DE" altLang="be-BY" dirty="0" smtClean="0">
                <a:hlinkClick r:id="rId11"/>
              </a:rPr>
              <a:t>ural-pc.ru/image/cache/data/tovar/znaki/gl_doroga-1000x1000.png</a:t>
            </a:r>
            <a:r>
              <a:rPr lang="ru-RU" altLang="be-BY" dirty="0" smtClean="0"/>
              <a:t> - знак «Главная дорога»</a:t>
            </a:r>
            <a:endParaRPr lang="ru-RU" altLang="be-BY" dirty="0"/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возврат 5">
            <a:hlinkClick r:id="rId12" action="ppaction://hlinksldjump" highlightClick="1"/>
          </p:cNvPr>
          <p:cNvSpPr/>
          <p:nvPr/>
        </p:nvSpPr>
        <p:spPr>
          <a:xfrm>
            <a:off x="8432800" y="6426200"/>
            <a:ext cx="711200" cy="431800"/>
          </a:xfrm>
          <a:prstGeom prst="actionButtonReturn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597958" y="526185"/>
            <a:ext cx="8280400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be-BY" sz="3500" dirty="0"/>
              <a:t>      Кар-</a:t>
            </a:r>
            <a:r>
              <a:rPr lang="ru-RU" altLang="be-BY" sz="3500" dirty="0" err="1"/>
              <a:t>Карыч</a:t>
            </a:r>
            <a:r>
              <a:rPr lang="ru-RU" altLang="be-BY" sz="3500" dirty="0"/>
              <a:t> выучил </a:t>
            </a:r>
            <a:r>
              <a:rPr lang="ru-RU" altLang="be-BY" sz="3500" dirty="0" smtClean="0"/>
              <a:t>дорожные знаки </a:t>
            </a:r>
            <a:r>
              <a:rPr lang="ru-RU" altLang="be-BY" sz="3500" dirty="0"/>
              <a:t>раньше всех и теперь помогает остальным </a:t>
            </a:r>
            <a:r>
              <a:rPr lang="ru-RU" altLang="be-BY" sz="3500" dirty="0" err="1"/>
              <a:t>Смешарикам</a:t>
            </a:r>
            <a:r>
              <a:rPr lang="ru-RU" altLang="be-BY" sz="3500" dirty="0"/>
              <a:t> выучить </a:t>
            </a:r>
            <a:r>
              <a:rPr lang="ru-RU" altLang="be-BY" sz="3500" dirty="0" smtClean="0"/>
              <a:t>их. </a:t>
            </a:r>
            <a:r>
              <a:rPr lang="ru-RU" altLang="be-BY" sz="3500" dirty="0"/>
              <a:t>Помоги ему, пожалуйста. Кажется, он забыл названия </a:t>
            </a:r>
            <a:r>
              <a:rPr lang="ru-RU" altLang="be-BY" sz="3500" dirty="0" smtClean="0"/>
              <a:t>дорожных знаков. </a:t>
            </a:r>
            <a:endParaRPr lang="ru-RU" altLang="be-BY" sz="35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be-BY" sz="3500" dirty="0"/>
              <a:t> </a:t>
            </a:r>
            <a:r>
              <a:rPr lang="ru-RU" altLang="be-BY" sz="3500" dirty="0" smtClean="0"/>
              <a:t>   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be-BY" sz="3500" dirty="0" smtClean="0"/>
              <a:t>      Увидеть ответ </a:t>
            </a:r>
            <a:r>
              <a:rPr lang="ru-RU" altLang="be-BY" sz="3500" dirty="0"/>
              <a:t>поможет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be-BY" sz="35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be-BY" sz="3500" dirty="0"/>
              <a:t>                </a:t>
            </a:r>
            <a:r>
              <a:rPr lang="ru-RU" altLang="be-BY" sz="3500" dirty="0">
                <a:solidFill>
                  <a:srgbClr val="FF0000"/>
                </a:solidFill>
              </a:rPr>
              <a:t>ЖЕЛАЮ УДАЧИ!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be-BY" sz="2200" dirty="0"/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5" r="22179"/>
          <a:stretch>
            <a:fillRect/>
          </a:stretch>
        </p:blipFill>
        <p:spPr bwMode="auto">
          <a:xfrm>
            <a:off x="6450026" y="3165369"/>
            <a:ext cx="12684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5373688"/>
            <a:ext cx="13557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0" y="4763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7" descr="1629141-81a24790b1e275f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16412"/>
            <a:ext cx="24765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329221" y="4459560"/>
            <a:ext cx="1452686" cy="18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2765425" y="566738"/>
            <a:ext cx="5410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Эй, водитель осторожно!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Ехать быстро невозможно.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Знают люди все на свете-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В этом месте ходят дети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4108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76" y="3789040"/>
            <a:ext cx="2021210" cy="2021210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830642" y="3891973"/>
            <a:ext cx="2397542" cy="22919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14486" y="3588554"/>
            <a:ext cx="29277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</a:p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«Дети»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7" descr="1629141-81a24790b1e275f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7" y="606681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1629141-81a24790b1e275f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81193217_e_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65747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7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107797" y="4580706"/>
            <a:ext cx="1530471" cy="197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2540000" y="773113"/>
            <a:ext cx="5791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Белый круг с каемкой красной-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Значит, ехать не опасно.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Может и висит он зря?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Что вы скажете друзья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637379" y="3265488"/>
            <a:ext cx="4231734" cy="3544887"/>
            <a:chOff x="2873769" y="3489409"/>
            <a:chExt cx="3831563" cy="3096344"/>
          </a:xfrm>
        </p:grpSpPr>
        <p:pic>
          <p:nvPicPr>
            <p:cNvPr id="5132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769" y="4638928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03" y="4080888"/>
            <a:ext cx="1784995" cy="1784995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482078" y="3832125"/>
            <a:ext cx="2397542" cy="23738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70053" y="3522864"/>
            <a:ext cx="292777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</a:p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«Движение запрещено»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" name="Picture 7" descr="1629141-81a24790b1e275f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81193217_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2" y="3122497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110176" y="4604116"/>
            <a:ext cx="1583250" cy="20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3188736" y="639763"/>
            <a:ext cx="45985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Полосатая лошадка,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Ее „зеброю” зовут.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Но не та, что в зоопарке,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По ней люди все </a:t>
            </a:r>
            <a:r>
              <a:rPr lang="ru-RU" altLang="be-BY" sz="2800" b="1" dirty="0" smtClean="0">
                <a:solidFill>
                  <a:schemeClr val="bg1"/>
                </a:solidFill>
              </a:rPr>
              <a:t>идут</a:t>
            </a:r>
            <a:r>
              <a:rPr lang="ru-RU" altLang="be-BY" sz="2800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6156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65" y="4267451"/>
            <a:ext cx="1666373" cy="166637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23884" y="3568237"/>
            <a:ext cx="292777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</a:p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«Пешеходный переход»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14143" y="3874564"/>
            <a:ext cx="2414041" cy="23267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7" descr="1629141-81a24790b1e275f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81193217_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81041" y="4573713"/>
            <a:ext cx="1627224" cy="20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1"/>
          <p:cNvSpPr txBox="1">
            <a:spLocks noChangeArrowheads="1"/>
          </p:cNvSpPr>
          <p:nvPr/>
        </p:nvSpPr>
        <p:spPr bwMode="auto">
          <a:xfrm>
            <a:off x="2837389" y="274637"/>
            <a:ext cx="52525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2800" b="1" dirty="0" smtClean="0">
                <a:solidFill>
                  <a:schemeClr val="bg1"/>
                </a:solidFill>
              </a:rPr>
              <a:t>Вот он знак, каких немного:</a:t>
            </a:r>
          </a:p>
          <a:p>
            <a:pPr algn="ctr"/>
            <a:r>
              <a:rPr lang="ru-RU" altLang="be-BY" sz="2800" b="1" dirty="0" smtClean="0">
                <a:solidFill>
                  <a:schemeClr val="bg1"/>
                </a:solidFill>
              </a:rPr>
              <a:t>Это главная дорога!</a:t>
            </a:r>
          </a:p>
          <a:p>
            <a:pPr algn="ctr"/>
            <a:r>
              <a:rPr lang="ru-RU" altLang="be-BY" sz="2800" b="1" dirty="0" smtClean="0">
                <a:solidFill>
                  <a:schemeClr val="bg1"/>
                </a:solidFill>
              </a:rPr>
              <a:t>Если едешь ты по ней,</a:t>
            </a:r>
          </a:p>
          <a:p>
            <a:pPr algn="ctr"/>
            <a:r>
              <a:rPr lang="ru-RU" altLang="be-BY" sz="2800" b="1" dirty="0" smtClean="0">
                <a:solidFill>
                  <a:schemeClr val="bg1"/>
                </a:solidFill>
              </a:rPr>
              <a:t>Всех становишься главней, </a:t>
            </a:r>
          </a:p>
          <a:p>
            <a:pPr algn="ctr"/>
            <a:r>
              <a:rPr lang="ru-RU" altLang="be-BY" sz="2800" b="1" dirty="0" smtClean="0">
                <a:solidFill>
                  <a:schemeClr val="bg1"/>
                </a:solidFill>
              </a:rPr>
              <a:t>И тебе, как будто, богу, </a:t>
            </a:r>
          </a:p>
          <a:p>
            <a:pPr algn="ctr"/>
            <a:r>
              <a:rPr lang="ru-RU" altLang="be-BY" sz="2800" b="1" dirty="0" smtClean="0">
                <a:solidFill>
                  <a:schemeClr val="bg1"/>
                </a:solidFill>
              </a:rPr>
              <a:t>Уступают все дорогу!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7180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23884" y="3568237"/>
            <a:ext cx="292777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</a:p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Главная </a:t>
            </a:r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дорога»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Picture 7" descr="1629141-81a24790b1e275f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81193217_e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://ural-pc.ru/image/cache/data/tovar/znaki/gl_doroga-1000x10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62" y="3957811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835604" y="3840222"/>
            <a:ext cx="2397542" cy="23954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81041" y="4536820"/>
            <a:ext cx="1627224" cy="20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920298" y="718810"/>
            <a:ext cx="52205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Тормози скорей, шофер!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Можно врезаться в забор!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Кто нам путь загородил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И дорогу перекрыл?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8204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23884" y="3568237"/>
            <a:ext cx="2927778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</a:p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Железнодо-рожный</a:t>
            </a:r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переезд со шлагбаумом»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94" y="4061590"/>
            <a:ext cx="1759973" cy="1545843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3791679" y="3811984"/>
            <a:ext cx="2464329" cy="245189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7" descr="1629141-81a24790b1e275f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81193217_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81041" y="4410415"/>
            <a:ext cx="1707132" cy="219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2765214" y="587375"/>
            <a:ext cx="53423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Если видишь этот знак,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Знай, что он не просто так.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Чтобы не было проблем,</a:t>
            </a:r>
          </a:p>
          <a:p>
            <a:pPr algn="ctr"/>
            <a:r>
              <a:rPr lang="ru-RU" altLang="be-BY" sz="3000" b="1" dirty="0">
                <a:solidFill>
                  <a:schemeClr val="bg1"/>
                </a:solidFill>
              </a:rPr>
              <a:t>Уступи дорогу всем!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9228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23884" y="3568237"/>
            <a:ext cx="2927778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</a:p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«Уступи дорогу»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atsagence.com/z_4647/images/pho_mag-redim1600/tya_a_danger/ab3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46" y="4410415"/>
            <a:ext cx="1790671" cy="15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792705" y="3848843"/>
            <a:ext cx="2426953" cy="2378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7" descr="1629141-81a24790b1e275f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81193217_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" b="9953"/>
          <a:stretch>
            <a:fillRect/>
          </a:stretch>
        </p:blipFill>
        <p:spPr bwMode="auto">
          <a:xfrm>
            <a:off x="2339975" y="139700"/>
            <a:ext cx="6192838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AEDF7"/>
              </a:clrFrom>
              <a:clrTo>
                <a:srgbClr val="FAED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65488"/>
            <a:ext cx="3725863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r="27736"/>
          <a:stretch>
            <a:fillRect/>
          </a:stretch>
        </p:blipFill>
        <p:spPr bwMode="auto">
          <a:xfrm>
            <a:off x="81041" y="4581531"/>
            <a:ext cx="1627224" cy="20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2677330" y="671513"/>
            <a:ext cx="571656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be-BY" sz="2600" b="1" dirty="0">
                <a:solidFill>
                  <a:schemeClr val="bg1"/>
                </a:solidFill>
              </a:rPr>
              <a:t>Под этим знаком, как ни странно,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Все ждут чего-то постоянно.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Кто - то сидя, кто-то стоя…</a:t>
            </a:r>
          </a:p>
          <a:p>
            <a:pPr algn="ctr"/>
            <a:r>
              <a:rPr lang="ru-RU" altLang="be-BY" sz="2800" b="1" dirty="0">
                <a:solidFill>
                  <a:schemeClr val="bg1"/>
                </a:solidFill>
              </a:rPr>
              <a:t>Что за место здесь такое?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3032125" y="3265488"/>
            <a:ext cx="3836988" cy="3544887"/>
            <a:chOff x="3231186" y="3489409"/>
            <a:chExt cx="3474146" cy="3096344"/>
          </a:xfrm>
        </p:grpSpPr>
        <p:pic>
          <p:nvPicPr>
            <p:cNvPr id="10252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186" y="4638930"/>
              <a:ext cx="723006" cy="684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3331803" y="3489409"/>
              <a:ext cx="3373529" cy="309634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8540750" y="0"/>
            <a:ext cx="603250" cy="549275"/>
          </a:xfrm>
          <a:prstGeom prst="actionButtonHome">
            <a:avLst/>
          </a:prstGeom>
          <a:solidFill>
            <a:srgbClr val="5DFF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00638"/>
            <a:ext cx="13541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516216" y="3568237"/>
            <a:ext cx="29277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 </a:t>
            </a:r>
          </a:p>
          <a:p>
            <a:pPr algn="ctr"/>
            <a:r>
              <a:rPr lang="ru-RU" sz="2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«Место остановки автобуса»</a:t>
            </a:r>
            <a:endParaRPr lang="ru-RU" sz="2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38" y="4022058"/>
            <a:ext cx="1350885" cy="190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Овал 18"/>
          <p:cNvSpPr/>
          <p:nvPr/>
        </p:nvSpPr>
        <p:spPr>
          <a:xfrm>
            <a:off x="3772568" y="3847938"/>
            <a:ext cx="2467224" cy="23799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7" descr="1629141-81a24790b1e275f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" y="620148"/>
            <a:ext cx="2266008" cy="232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81193217_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22780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</p:bldLst>
  </p:timing>
</p:sld>
</file>

<file path=ppt/theme/theme1.xml><?xml version="1.0" encoding="utf-8"?>
<a:theme xmlns:a="http://schemas.openxmlformats.org/drawingml/2006/main" name="Занимательные буквы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C00000"/>
      </a:hlink>
      <a:folHlink>
        <a:srgbClr val="953734"/>
      </a:folHlink>
    </a:clrScheme>
    <a:fontScheme name="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C00000"/>
        </a:hlink>
        <a:folHlink>
          <a:srgbClr val="9537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C00000"/>
      </a:hlink>
      <a:folHlink>
        <a:srgbClr val="953734"/>
      </a:folHlink>
    </a:clrScheme>
    <a:fontScheme name="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C00000"/>
        </a:hlink>
        <a:folHlink>
          <a:srgbClr val="9537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Занимательные буквы</Template>
  <TotalTime>530</TotalTime>
  <Words>538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Занимательные буквы</vt:lpstr>
      <vt:lpstr>Тема Office</vt:lpstr>
      <vt:lpstr>Дорожные знаки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Филиал ЗАО "ЛУКОЙЛ-Информ" в г. Волгограде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Admin</cp:lastModifiedBy>
  <cp:revision>53</cp:revision>
  <dcterms:created xsi:type="dcterms:W3CDTF">2011-07-03T03:26:05Z</dcterms:created>
  <dcterms:modified xsi:type="dcterms:W3CDTF">2017-05-05T10:54:17Z</dcterms:modified>
</cp:coreProperties>
</file>